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2"/>
  </p:notesMasterIdLst>
  <p:handoutMasterIdLst>
    <p:handoutMasterId r:id="rId23"/>
  </p:handoutMasterIdLst>
  <p:sldIdLst>
    <p:sldId id="259" r:id="rId5"/>
    <p:sldId id="428" r:id="rId6"/>
    <p:sldId id="434" r:id="rId7"/>
    <p:sldId id="319" r:id="rId8"/>
    <p:sldId id="354" r:id="rId9"/>
    <p:sldId id="442" r:id="rId10"/>
    <p:sldId id="430" r:id="rId11"/>
    <p:sldId id="321" r:id="rId12"/>
    <p:sldId id="444" r:id="rId13"/>
    <p:sldId id="385" r:id="rId14"/>
    <p:sldId id="440" r:id="rId15"/>
    <p:sldId id="435" r:id="rId16"/>
    <p:sldId id="325" r:id="rId17"/>
    <p:sldId id="425" r:id="rId18"/>
    <p:sldId id="437" r:id="rId19"/>
    <p:sldId id="43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51D03A-349C-A098-A294-9CCA240B2F13}" name="Sally Watson-Jones" initials="SW" userId="S::sally@bikeabilitytrust.org::83cd9a44-35fb-49c5-9e46-9b91c004708a" providerId="AD"/>
  <p188:author id="{CF40667D-C15C-4E3F-68F5-C9ACCAF351A5}" name="Kat Kynes" initials="KK" userId="S::kat@bikeabilitytrust.org::8d82c74f-f88e-49cf-af43-c22f521e34ea" providerId="AD"/>
  <p188:author id="{1066B8A4-EB38-1975-D1E7-F1E722AA3360}" name="Jessica Nelson" initials="JN" userId="S::jessica@bikeabilitytrust.org::db7acc67-609f-4e93-9120-e0f1d2533333" providerId="AD"/>
  <p188:author id="{5DC080D9-AB8D-0862-6495-E3D962159F27}" name="Adam Freeburn" initials="AF" userId="S::adam@bikeabilitytrust.org::0e2cced0-d73f-4512-905d-354c3e8f3f4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6CF"/>
    <a:srgbClr val="FFE6C2"/>
    <a:srgbClr val="D7F7FA"/>
    <a:srgbClr val="FFF5E7"/>
    <a:srgbClr val="FFE8E7"/>
    <a:srgbClr val="EA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57ED93-3105-3DBD-4BA4-41CB58189F6F}" v="496" dt="2025-02-05T13:04:02.4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bikeabilitytrust.sharepoint.com/sites/Shared%20files/Shared%20Documents/Promotion%20and%20comms/2024-25/Conferences%20-%20external/Monitoring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bikeabilitytrust.sharepoint.com/sites/Shared%20files/Shared%20Documents/Promotion%20and%20comms/2024-25/Conferences%20-%20external/Monitoring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Pre-Course Cycle Frequency (%)</a:t>
            </a:r>
          </a:p>
        </c:rich>
      </c:tx>
      <c:layout>
        <c:manualLayout>
          <c:xMode val="edge"/>
          <c:yMode val="edge"/>
          <c:x val="0.27254855643044618"/>
          <c:y val="3.0934333801269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D91-44EB-8A6D-4A7BD3C58ED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D91-44EB-8A6D-4A7BD3C58ED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D91-44EB-8A6D-4A7BD3C58ED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D91-44EB-8A6D-4A7BD3C58ED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D91-44EB-8A6D-4A7BD3C58ED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D91-44EB-8A6D-4A7BD3C58E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Never</c:v>
                </c:pt>
                <c:pt idx="1">
                  <c:v>Less than once a month</c:v>
                </c:pt>
                <c:pt idx="2">
                  <c:v>Once or twice a month</c:v>
                </c:pt>
                <c:pt idx="3">
                  <c:v>1-3 days a week</c:v>
                </c:pt>
                <c:pt idx="4">
                  <c:v>4 or more days a week</c:v>
                </c:pt>
                <c:pt idx="5">
                  <c:v>My child cannot cycle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72</c:v>
                </c:pt>
                <c:pt idx="1">
                  <c:v>12</c:v>
                </c:pt>
                <c:pt idx="2">
                  <c:v>8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1B3-4C20-ACF0-3678A0DB83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Post-Course Expected Cycle Frequency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3C-460B-8CDE-10ADD40ADE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3C-460B-8CDE-10ADD40ADE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3C-460B-8CDE-10ADD40ADE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3C-460B-8CDE-10ADD40ADE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A3C-460B-8CDE-10ADD40ADE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Sheet1!$A$10:$A$14</c:f>
              <c:strCache>
                <c:ptCount val="5"/>
                <c:pt idx="0">
                  <c:v>Never</c:v>
                </c:pt>
                <c:pt idx="1">
                  <c:v>Less than once a month</c:v>
                </c:pt>
                <c:pt idx="2">
                  <c:v>Once or twice a month</c:v>
                </c:pt>
                <c:pt idx="3">
                  <c:v>1-3 days a week</c:v>
                </c:pt>
                <c:pt idx="4">
                  <c:v>4 or more days a week</c:v>
                </c:pt>
              </c:strCache>
            </c:strRef>
          </c:cat>
          <c:val>
            <c:numRef>
              <c:f>Sheet1!$B$10:$B$14</c:f>
              <c:numCache>
                <c:formatCode>General</c:formatCode>
                <c:ptCount val="5"/>
                <c:pt idx="0">
                  <c:v>35</c:v>
                </c:pt>
                <c:pt idx="1">
                  <c:v>9</c:v>
                </c:pt>
                <c:pt idx="2">
                  <c:v>25</c:v>
                </c:pt>
                <c:pt idx="3">
                  <c:v>21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5E1-4983-AAE6-5847366D74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2B890B-079F-4BA1-2FC9-69F79759A2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58809-78B1-AE70-0334-D46F82705A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0E2DF-8482-4094-8F6D-CB11BCFAEF35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F74C74-C39F-DE5E-53A1-FFC239D59A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441D7E-D110-BD2F-F1BC-3833C38B9B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CA283-DC79-45AE-9AC2-93759FCA75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274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6EA9A-3655-4BF6-B5D2-B3A4954E06B6}" type="datetimeFigureOut">
              <a:rPr lang="en-GB" smtClean="0"/>
              <a:t>05/02/2025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96AE88-8B0D-40AB-99CD-88E31D8F1F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79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6AE88-8B0D-40AB-99CD-88E31D8F1F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6AE88-8B0D-40AB-99CD-88E31D8F1F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85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96AE88-8B0D-40AB-99CD-88E31D8F1F6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008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683619-93D0-410A-BA19-4810EA9923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54294"/>
            <a:ext cx="9155084" cy="48075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your subtitle here</a:t>
            </a:r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1C61A5-8BD8-4DD6-ADA6-2698C479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1" y="3568296"/>
            <a:ext cx="9155084" cy="98707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5BF94-216D-E29A-4EB9-3CA65BB746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797" y="1445559"/>
            <a:ext cx="4228407" cy="178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3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745DAD-439E-A9E1-C773-AAE81DA703FD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9" y="1282891"/>
            <a:ext cx="11296301" cy="427555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38B72-3B10-B8D5-F252-B63ED99F9B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98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614D-7339-CD7E-B451-7ADF0243E0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7851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9B9B-EC49-39BA-EFD5-5B5B817340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5884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FE8E5EE-8A46-856D-4D70-0DDABD4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3B3E7F-781E-853B-A4A1-31F55226CC8E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D799E9-D6BE-B43B-7A1A-3797EE3844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04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52F3F4-DE66-CA9D-3BED-147767F2F97D}"/>
              </a:ext>
            </a:extLst>
          </p:cNvPr>
          <p:cNvSpPr/>
          <p:nvPr userDrawn="1"/>
        </p:nvSpPr>
        <p:spPr>
          <a:xfrm>
            <a:off x="-1" y="0"/>
            <a:ext cx="773723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9" y="304165"/>
            <a:ext cx="5256600" cy="131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1839885"/>
            <a:ext cx="5256602" cy="4713950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1763347-383C-DF48-FCDC-B3C51061D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3976" y="0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7C9A5-BE5D-AA8F-B4A3-F08AD89FD2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13976" y="3524815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329512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0"/>
            <a:ext cx="12192000" cy="348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420861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1256460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5729515-CFCA-813C-0800-D6BC5FF865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1142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40027D-7BEC-F002-D30A-0554C789B4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2283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183561-5D5A-647B-7CF3-01035584C9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848" y="5530694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77317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6D80A-534E-D6E4-7AE0-A8EF3EBDC8DE}"/>
              </a:ext>
            </a:extLst>
          </p:cNvPr>
          <p:cNvSpPr/>
          <p:nvPr userDrawn="1"/>
        </p:nvSpPr>
        <p:spPr>
          <a:xfrm>
            <a:off x="0" y="1181686"/>
            <a:ext cx="12192000" cy="45508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3C7E0-B204-4C21-BA88-79598D5E8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55" y="1600508"/>
            <a:ext cx="4885555" cy="14080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33A18D-D6F9-45BD-A1D7-394C01EAA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954" y="3318101"/>
            <a:ext cx="4885555" cy="1939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8E0EF61-EEA6-1A85-5B42-549C4B1FEA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2018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125C554-EC40-22F7-6349-D383219E9F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92018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E8CBF9-6762-18EE-89EE-15B558715E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44707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7669801F-1A79-3585-16FE-E5B5AC75EF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44707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C190041-B57B-E41D-B3B6-7CE677BBD95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797396" y="1600508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A81BCE-E29E-9227-7A3B-1E5C00ED1C7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97396" y="353322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3897923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9" y="1282891"/>
            <a:ext cx="11296301" cy="427555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83144E-245C-34D4-4221-D9B1F5181CFE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561C79-2DB5-C768-1F8D-04F1B3C5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60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614D-7339-CD7E-B451-7ADF0243E0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7851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9B9B-EC49-39BA-EFD5-5B5B817340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5884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FE8E5EE-8A46-856D-4D70-0DDABD4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0B7A66-CC74-F065-9709-8F52FC5C5CA8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E9865-D8B7-371F-5D10-68656EF13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27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2912011"/>
            <a:ext cx="12192000" cy="40092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3124808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3960407"/>
            <a:ext cx="11296304" cy="1721851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117511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 &amp; 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8BCDB7-6582-84E1-E423-86447C10AF34}"/>
              </a:ext>
            </a:extLst>
          </p:cNvPr>
          <p:cNvSpPr/>
          <p:nvPr userDrawn="1"/>
        </p:nvSpPr>
        <p:spPr>
          <a:xfrm>
            <a:off x="-1" y="0"/>
            <a:ext cx="773723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9" y="304165"/>
            <a:ext cx="5312871" cy="131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1839885"/>
            <a:ext cx="5312873" cy="4713950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1763347-383C-DF48-FCDC-B3C51061D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3976" y="0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7C9A5-BE5D-AA8F-B4A3-F08AD89FD2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13976" y="3524815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115423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0"/>
            <a:ext cx="12192000" cy="3486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420861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1256460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5729515-CFCA-813C-0800-D6BC5FF865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1142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40027D-7BEC-F002-D30A-0554C789B4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2283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183561-5D5A-647B-7CF3-01035584C9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848" y="5530694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430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F9B4A-0E7B-D991-08B7-463F10F4BE97}"/>
              </a:ext>
            </a:extLst>
          </p:cNvPr>
          <p:cNvSpPr/>
          <p:nvPr userDrawn="1"/>
        </p:nvSpPr>
        <p:spPr>
          <a:xfrm>
            <a:off x="0" y="430877"/>
            <a:ext cx="12192000" cy="5996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1C61A5-8BD8-4DD6-ADA6-2698C479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836" y="2935460"/>
            <a:ext cx="7187411" cy="987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1A14A-CFAF-ABDF-D204-23D6C2095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936"/>
          <a:stretch/>
        </p:blipFill>
        <p:spPr>
          <a:xfrm>
            <a:off x="871941" y="1844097"/>
            <a:ext cx="2517370" cy="31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08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tem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434DB3-5419-D527-6E3B-1F89BE833BB9}"/>
              </a:ext>
            </a:extLst>
          </p:cNvPr>
          <p:cNvSpPr/>
          <p:nvPr userDrawn="1"/>
        </p:nvSpPr>
        <p:spPr>
          <a:xfrm>
            <a:off x="0" y="1730326"/>
            <a:ext cx="6240087" cy="51276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2A91B-9A64-F575-77EB-ECAE92F03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-1773" r="-3331"/>
          <a:stretch/>
        </p:blipFill>
        <p:spPr>
          <a:xfrm>
            <a:off x="4391284" y="1491175"/>
            <a:ext cx="2152390" cy="165354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6772712-6127-4C5C-4804-4A5F1022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799" r="11244"/>
          <a:stretch/>
        </p:blipFill>
        <p:spPr>
          <a:xfrm rot="10800000">
            <a:off x="-9390" y="5457457"/>
            <a:ext cx="1848803" cy="1400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A9F2-7D23-4551-A6E0-F9D73CD76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0" y="459971"/>
            <a:ext cx="5648150" cy="1031204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EC38-6220-4917-8323-3563EAA611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43674" y="459971"/>
            <a:ext cx="5200475" cy="5716991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viverra imperdiet enim. Fusce est. Vivamus a tellus.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Pellentesque habitant morbi tristique senectus et netus et malesuada fames ac turpis egestas. Proin pharetra nonummy pede. Mauris et </a:t>
            </a:r>
            <a:r>
              <a:rPr lang="en-US" err="1"/>
              <a:t>orci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D4A25-4C7B-4322-A6D6-27E9DDF06E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7675" y="2405575"/>
            <a:ext cx="5648325" cy="3664634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“Statement / Quote goes here”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49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6D80A-534E-D6E4-7AE0-A8EF3EBDC8DE}"/>
              </a:ext>
            </a:extLst>
          </p:cNvPr>
          <p:cNvSpPr/>
          <p:nvPr userDrawn="1"/>
        </p:nvSpPr>
        <p:spPr>
          <a:xfrm>
            <a:off x="0" y="1181686"/>
            <a:ext cx="12192000" cy="455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3C7E0-B204-4C21-BA88-79598D5E8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55" y="1600508"/>
            <a:ext cx="4885555" cy="14080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33A18D-D6F9-45BD-A1D7-394C01EAA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954" y="3318101"/>
            <a:ext cx="4885555" cy="1939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8E0EF61-EEA6-1A85-5B42-549C4B1FEA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2018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125C554-EC40-22F7-6349-D383219E9F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92018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E8CBF9-6762-18EE-89EE-15B558715E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44707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7669801F-1A79-3585-16FE-E5B5AC75EF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44707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C190041-B57B-E41D-B3B6-7CE677BBD95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797396" y="1600508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A81BCE-E29E-9227-7A3B-1E5C00ED1C7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97396" y="353322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61672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21A52-7FBB-82E4-AC4B-F6B4C1A414A0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38" y="448252"/>
            <a:ext cx="5644862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137" y="2043485"/>
            <a:ext cx="5644861" cy="44239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298433E-EE69-44F6-B523-98CE3FBDDA8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61138" y="447675"/>
            <a:ext cx="521017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chart</a:t>
            </a:r>
          </a:p>
        </p:txBody>
      </p:sp>
    </p:spTree>
    <p:extLst>
      <p:ext uri="{BB962C8B-B14F-4D97-AF65-F5344CB8AC3E}">
        <p14:creationId xmlns:p14="http://schemas.microsoft.com/office/powerpoint/2010/main" val="3168178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0EFE5-31F0-BB98-A486-91474B11ED2A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2051437"/>
            <a:ext cx="5644861" cy="44160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8" y="448252"/>
            <a:ext cx="5644861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89C74C84-3FF7-4BA2-942A-6AB4BA3AAAA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543848" y="447675"/>
            <a:ext cx="519903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table</a:t>
            </a:r>
          </a:p>
        </p:txBody>
      </p:sp>
    </p:spTree>
    <p:extLst>
      <p:ext uri="{BB962C8B-B14F-4D97-AF65-F5344CB8AC3E}">
        <p14:creationId xmlns:p14="http://schemas.microsoft.com/office/powerpoint/2010/main" val="1642872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9" y="1282891"/>
            <a:ext cx="11296301" cy="427555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086FD-75CD-C8C5-515E-6CB1593E67A5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2E39C-473D-7E54-68B3-8C05EC35E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614D-7339-CD7E-B451-7ADF0243E0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7851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9B9B-EC49-39BA-EFD5-5B5B817340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5884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FE8E5EE-8A46-856D-4D70-0DDABD4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DB6C9-AFBF-3AA9-B1D3-F69B5359CCD1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92B69-1A2D-7CB8-DE5D-87369FFB0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40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2919046"/>
            <a:ext cx="12192000" cy="39389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3124808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3960407"/>
            <a:ext cx="11296304" cy="1721851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2902030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&amp; 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D8D276-BAFA-F5B6-5D98-6CA87E416FE5}"/>
              </a:ext>
            </a:extLst>
          </p:cNvPr>
          <p:cNvSpPr/>
          <p:nvPr userDrawn="1"/>
        </p:nvSpPr>
        <p:spPr>
          <a:xfrm>
            <a:off x="-1" y="0"/>
            <a:ext cx="773723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9" y="304165"/>
            <a:ext cx="5425413" cy="131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1839885"/>
            <a:ext cx="5425415" cy="4713950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1763347-383C-DF48-FCDC-B3C51061D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3976" y="0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7C9A5-BE5D-AA8F-B4A3-F08AD89FD2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13976" y="3524815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28509685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0"/>
            <a:ext cx="12192000" cy="34862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420861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1256460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5729515-CFCA-813C-0800-D6BC5FF865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1142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40027D-7BEC-F002-D30A-0554C789B4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2283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183561-5D5A-647B-7CF3-01035584C9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848" y="5530694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0936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tem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434DB3-5419-D527-6E3B-1F89BE833BB9}"/>
              </a:ext>
            </a:extLst>
          </p:cNvPr>
          <p:cNvSpPr/>
          <p:nvPr userDrawn="1"/>
        </p:nvSpPr>
        <p:spPr>
          <a:xfrm>
            <a:off x="0" y="1730326"/>
            <a:ext cx="6240087" cy="51276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2A91B-9A64-F575-77EB-ECAE92F03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-1773" r="-3331"/>
          <a:stretch/>
        </p:blipFill>
        <p:spPr>
          <a:xfrm>
            <a:off x="4391284" y="1491175"/>
            <a:ext cx="2152390" cy="165354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6772712-6127-4C5C-4804-4A5F1022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799" r="11244"/>
          <a:stretch/>
        </p:blipFill>
        <p:spPr>
          <a:xfrm rot="10800000">
            <a:off x="-9390" y="5457457"/>
            <a:ext cx="1848803" cy="1400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A9F2-7D23-4551-A6E0-F9D73CD76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0" y="459971"/>
            <a:ext cx="5648150" cy="1031204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EC38-6220-4917-8323-3563EAA611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43674" y="459971"/>
            <a:ext cx="5200475" cy="5716991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viverra imperdiet enim. Fusce est. Vivamus a tellus.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Pellentesque habitant morbi tristique senectus et netus et malesuada fames ac turpis egestas. Proin pharetra nonummy pede. Mauris et </a:t>
            </a:r>
            <a:r>
              <a:rPr lang="en-US" err="1"/>
              <a:t>orci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D4A25-4C7B-4322-A6D6-27E9DDF06E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7675" y="2405575"/>
            <a:ext cx="5648325" cy="3664634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“Statement / Quote goes here”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F9B4A-0E7B-D991-08B7-463F10F4BE97}"/>
              </a:ext>
            </a:extLst>
          </p:cNvPr>
          <p:cNvSpPr/>
          <p:nvPr userDrawn="1"/>
        </p:nvSpPr>
        <p:spPr>
          <a:xfrm>
            <a:off x="0" y="430877"/>
            <a:ext cx="12192000" cy="5996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1C61A5-8BD8-4DD6-ADA6-2698C479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836" y="2935460"/>
            <a:ext cx="7187411" cy="987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1A14A-CFAF-ABDF-D204-23D6C2095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936"/>
          <a:stretch/>
        </p:blipFill>
        <p:spPr>
          <a:xfrm>
            <a:off x="871941" y="1844097"/>
            <a:ext cx="2517370" cy="31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95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6D80A-534E-D6E4-7AE0-A8EF3EBDC8DE}"/>
              </a:ext>
            </a:extLst>
          </p:cNvPr>
          <p:cNvSpPr/>
          <p:nvPr userDrawn="1"/>
        </p:nvSpPr>
        <p:spPr>
          <a:xfrm>
            <a:off x="0" y="1181686"/>
            <a:ext cx="12192000" cy="455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3C7E0-B204-4C21-BA88-79598D5E8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55" y="1600508"/>
            <a:ext cx="4885555" cy="14080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33A18D-D6F9-45BD-A1D7-394C01EAA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954" y="3318101"/>
            <a:ext cx="4885555" cy="1939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8E0EF61-EEA6-1A85-5B42-549C4B1FEA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2018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125C554-EC40-22F7-6349-D383219E9F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92018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E8CBF9-6762-18EE-89EE-15B558715E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44707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7669801F-1A79-3585-16FE-E5B5AC75EF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44707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C190041-B57B-E41D-B3B6-7CE677BBD95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797396" y="1600508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A81BCE-E29E-9227-7A3B-1E5C00ED1C7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97396" y="353322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9627330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21A52-7FBB-82E4-AC4B-F6B4C1A414A0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38" y="448252"/>
            <a:ext cx="5644862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137" y="2043485"/>
            <a:ext cx="5644861" cy="44239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298433E-EE69-44F6-B523-98CE3FBDDA8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61138" y="447675"/>
            <a:ext cx="521017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31284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0EFE5-31F0-BB98-A486-91474B11ED2A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2051437"/>
            <a:ext cx="5644861" cy="44160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8" y="448252"/>
            <a:ext cx="5644861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89C74C84-3FF7-4BA2-942A-6AB4BA3AAAA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543848" y="447675"/>
            <a:ext cx="519903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table</a:t>
            </a:r>
          </a:p>
        </p:txBody>
      </p:sp>
    </p:spTree>
    <p:extLst>
      <p:ext uri="{BB962C8B-B14F-4D97-AF65-F5344CB8AC3E}">
        <p14:creationId xmlns:p14="http://schemas.microsoft.com/office/powerpoint/2010/main" val="29328257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9" y="1282891"/>
            <a:ext cx="11296301" cy="4275554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lvl="0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086FD-75CD-C8C5-515E-6CB1593E67A5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82E39C-473D-7E54-68B3-8C05EC35E2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527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5614D-7339-CD7E-B451-7ADF0243E0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7851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049B9B-EC49-39BA-EFD5-5B5B8173408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5884" y="1330657"/>
            <a:ext cx="5508266" cy="4316456"/>
          </a:xfrm>
        </p:spPr>
        <p:txBody>
          <a:bodyPr>
            <a:normAutofit/>
          </a:bodyPr>
          <a:lstStyle>
            <a:lvl1pPr marL="0" indent="0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FE8E5EE-8A46-856D-4D70-0DDABD47C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DB6C9-AFBF-3AA9-B1D3-F69B5359CCD1}"/>
              </a:ext>
            </a:extLst>
          </p:cNvPr>
          <p:cNvSpPr/>
          <p:nvPr userDrawn="1"/>
        </p:nvSpPr>
        <p:spPr>
          <a:xfrm>
            <a:off x="0" y="5776810"/>
            <a:ext cx="12192000" cy="10811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92B69-1A2D-7CB8-DE5D-87369FFB00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4150" y="6021613"/>
            <a:ext cx="1400000" cy="5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6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2919046"/>
            <a:ext cx="12192000" cy="39389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3124808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3960407"/>
            <a:ext cx="11296304" cy="1721851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1034080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&amp; 2 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D8D276-BAFA-F5B6-5D98-6CA87E416FE5}"/>
              </a:ext>
            </a:extLst>
          </p:cNvPr>
          <p:cNvSpPr/>
          <p:nvPr userDrawn="1"/>
        </p:nvSpPr>
        <p:spPr>
          <a:xfrm>
            <a:off x="-1" y="0"/>
            <a:ext cx="773723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9" y="304165"/>
            <a:ext cx="5425413" cy="13195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1839885"/>
            <a:ext cx="5425415" cy="4713950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r>
              <a:rPr lang="en-US"/>
              <a:t>, </a:t>
            </a:r>
            <a:r>
              <a:rPr lang="en-US" err="1"/>
              <a:t>purus</a:t>
            </a:r>
            <a:r>
              <a:rPr lang="en-US"/>
              <a:t> </a:t>
            </a:r>
            <a:r>
              <a:rPr lang="en-US" err="1"/>
              <a:t>lectus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libero,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magna eros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1763347-383C-DF48-FCDC-B3C51061D40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13976" y="0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EB7C9A5-BE5D-AA8F-B4A3-F08AD89FD2B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13976" y="3524815"/>
            <a:ext cx="5778024" cy="3333186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2748528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BC87DAA-1558-564E-EABD-98F5CF27D9AF}"/>
              </a:ext>
            </a:extLst>
          </p:cNvPr>
          <p:cNvSpPr/>
          <p:nvPr userDrawn="1"/>
        </p:nvSpPr>
        <p:spPr>
          <a:xfrm>
            <a:off x="0" y="0"/>
            <a:ext cx="12192000" cy="34862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7" y="420861"/>
            <a:ext cx="9300211" cy="494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8" y="1256460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0E7219-E509-33D4-0CB5-C6CAA61C8A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85729515-CFCA-813C-0800-D6BC5FF865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1142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40027D-7BEC-F002-D30A-0554C789B4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2283" y="2655734"/>
            <a:ext cx="3889716" cy="2687638"/>
          </a:xfr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1183561-5D5A-647B-7CF3-01035584C95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47848" y="5530694"/>
            <a:ext cx="11296304" cy="105767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92692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temen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F434DB3-5419-D527-6E3B-1F89BE833BB9}"/>
              </a:ext>
            </a:extLst>
          </p:cNvPr>
          <p:cNvSpPr/>
          <p:nvPr userDrawn="1"/>
        </p:nvSpPr>
        <p:spPr>
          <a:xfrm>
            <a:off x="0" y="1730326"/>
            <a:ext cx="6240087" cy="51276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2A91B-9A64-F575-77EB-ECAE92F03B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t="-1773" r="-3331"/>
          <a:stretch/>
        </p:blipFill>
        <p:spPr>
          <a:xfrm>
            <a:off x="4391284" y="1491175"/>
            <a:ext cx="2152390" cy="1653545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6772712-6127-4C5C-4804-4A5F1022A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799" r="11244"/>
          <a:stretch/>
        </p:blipFill>
        <p:spPr>
          <a:xfrm rot="10800000">
            <a:off x="-9390" y="5457457"/>
            <a:ext cx="1848803" cy="1400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1CA9F2-7D23-4551-A6E0-F9D73CD761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50" y="459971"/>
            <a:ext cx="5648150" cy="1031204"/>
          </a:xfrm>
          <a:prstGeom prst="rect">
            <a:avLst/>
          </a:prstGeom>
        </p:spPr>
        <p:txBody>
          <a:bodyPr anchor="t"/>
          <a:lstStyle>
            <a:lvl1pPr algn="l"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9EC38-6220-4917-8323-3563EAA611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43674" y="459971"/>
            <a:ext cx="5200475" cy="5716991"/>
          </a:xfrm>
        </p:spPr>
        <p:txBody>
          <a:bodyPr>
            <a:noAutofit/>
          </a:bodyPr>
          <a:lstStyle>
            <a:lvl1pPr marL="0" indent="0">
              <a:buNone/>
              <a:defRPr lang="en-US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Paragraph / bullet text goes here.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Lorem ipsum dolor sit amet, consectetuer adipiscing elit. Maecenas porttitor congue massa. Fusce posuere, magna sed pulvinar ultricies, purus lectus malesuada libero, sit amet commodo magna eros quis urna.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Nunc viverra imperdiet enim. Fusce est. Vivamus a tellus.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/>
              <a:t>Pellentesque habitant morbi tristique senectus et netus et malesuada fames ac turpis egestas. Proin pharetra nonummy pede. Mauris et </a:t>
            </a:r>
            <a:r>
              <a:rPr lang="en-US" err="1"/>
              <a:t>orci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Nunc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est. </a:t>
            </a:r>
            <a:r>
              <a:rPr lang="en-US" err="1"/>
              <a:t>Vivamus</a:t>
            </a:r>
            <a:r>
              <a:rPr lang="en-US"/>
              <a:t> a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D4A25-4C7B-4322-A6D6-27E9DDF06E2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47675" y="2405575"/>
            <a:ext cx="5648325" cy="3664634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2pPr>
            <a:lvl3pPr marL="9144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3pPr>
            <a:lvl4pPr marL="13716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4pPr>
            <a:lvl5pPr marL="1828800" indent="0" algn="ctr">
              <a:buNone/>
              <a:defRPr sz="6000" b="1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/>
              <a:t>“Statement / Quote goes here”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465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026D80A-534E-D6E4-7AE0-A8EF3EBDC8DE}"/>
              </a:ext>
            </a:extLst>
          </p:cNvPr>
          <p:cNvSpPr/>
          <p:nvPr userDrawn="1"/>
        </p:nvSpPr>
        <p:spPr>
          <a:xfrm>
            <a:off x="0" y="1181686"/>
            <a:ext cx="12192000" cy="455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3C7E0-B204-4C21-BA88-79598D5E8F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955" y="1600508"/>
            <a:ext cx="4885555" cy="14080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8C33A18D-D6F9-45BD-A1D7-394C01EAAA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954" y="3318101"/>
            <a:ext cx="4885555" cy="19393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endParaRPr lang="en-US"/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38E0EF61-EEA6-1A85-5B42-549C4B1FEA4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892018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B125C554-EC40-22F7-6349-D383219E9F7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892018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B5E8CBF9-6762-18EE-89EE-15B558715E5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844707" y="160050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7669801F-1A79-3585-16FE-E5B5AC75EFB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44707" y="3533230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C190041-B57B-E41D-B3B6-7CE677BBD95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9797396" y="1600508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CCA81BCE-E29E-9227-7A3B-1E5C00ED1C7C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797396" y="3533229"/>
            <a:ext cx="1724262" cy="1724262"/>
          </a:xfrm>
          <a:prstGeom prst="rect">
            <a:avLst/>
          </a:prstGeom>
          <a:noFill/>
          <a:ln w="127000">
            <a:noFill/>
            <a:prstDash val="dash"/>
          </a:ln>
        </p:spPr>
        <p:txBody>
          <a:bodyPr anchor="ctr">
            <a:noAutofit/>
          </a:bodyPr>
          <a:lstStyle>
            <a:lvl1pPr marL="0" indent="0" algn="l">
              <a:buNone/>
              <a:defRPr sz="1400" b="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/>
              <a:t>Click here to add image</a:t>
            </a:r>
          </a:p>
        </p:txBody>
      </p:sp>
    </p:spTree>
    <p:extLst>
      <p:ext uri="{BB962C8B-B14F-4D97-AF65-F5344CB8AC3E}">
        <p14:creationId xmlns:p14="http://schemas.microsoft.com/office/powerpoint/2010/main" val="51148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F9B4A-0E7B-D991-08B7-463F10F4BE97}"/>
              </a:ext>
            </a:extLst>
          </p:cNvPr>
          <p:cNvSpPr/>
          <p:nvPr userDrawn="1"/>
        </p:nvSpPr>
        <p:spPr>
          <a:xfrm>
            <a:off x="0" y="430877"/>
            <a:ext cx="12192000" cy="59962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1C61A5-8BD8-4DD6-ADA6-2698C479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836" y="2935460"/>
            <a:ext cx="7187411" cy="987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1A14A-CFAF-ABDF-D204-23D6C2095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936"/>
          <a:stretch/>
        </p:blipFill>
        <p:spPr>
          <a:xfrm>
            <a:off x="871941" y="1844097"/>
            <a:ext cx="2517370" cy="31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7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s &amp;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21A52-7FBB-82E4-AC4B-F6B4C1A414A0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138" y="448252"/>
            <a:ext cx="5644862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137" y="2043485"/>
            <a:ext cx="5644861" cy="44239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298433E-EE69-44F6-B523-98CE3FBDDA8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6561138" y="447675"/>
            <a:ext cx="521017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chart</a:t>
            </a:r>
          </a:p>
        </p:txBody>
      </p:sp>
    </p:spTree>
    <p:extLst>
      <p:ext uri="{BB962C8B-B14F-4D97-AF65-F5344CB8AC3E}">
        <p14:creationId xmlns:p14="http://schemas.microsoft.com/office/powerpoint/2010/main" val="2941444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80EFE5-31F0-BB98-A486-91474B11ED2A}"/>
              </a:ext>
            </a:extLst>
          </p:cNvPr>
          <p:cNvSpPr/>
          <p:nvPr userDrawn="1"/>
        </p:nvSpPr>
        <p:spPr>
          <a:xfrm>
            <a:off x="0" y="0"/>
            <a:ext cx="6400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907E1-513E-40F4-B472-DE4D85B2BB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7847" y="2051437"/>
            <a:ext cx="5644861" cy="44160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</a:lstStyle>
          <a:p>
            <a:pPr lvl="0"/>
            <a:r>
              <a:rPr lang="en-US"/>
              <a:t>Paragraph / bullet text goes here.</a:t>
            </a:r>
          </a:p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consectetuer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Maecenas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massa</a:t>
            </a:r>
            <a:r>
              <a:rPr lang="en-US"/>
              <a:t>. </a:t>
            </a:r>
            <a:r>
              <a:rPr lang="en-US" err="1"/>
              <a:t>Fusce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, magna sed pulvinar </a:t>
            </a:r>
            <a:r>
              <a:rPr lang="en-US" err="1"/>
              <a:t>ultricies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9F561-2940-4CE5-AFE2-3816AE76FA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7848" y="448252"/>
            <a:ext cx="5644861" cy="13964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add </a:t>
            </a:r>
            <a:br>
              <a:rPr lang="en-US"/>
            </a:br>
            <a:r>
              <a:rPr lang="en-US"/>
              <a:t>your title here</a:t>
            </a:r>
            <a:endParaRPr lang="en-GB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89C74C84-3FF7-4BA2-942A-6AB4BA3AAAA6}"/>
              </a:ext>
            </a:extLst>
          </p:cNvPr>
          <p:cNvSpPr>
            <a:spLocks noGrp="1"/>
          </p:cNvSpPr>
          <p:nvPr>
            <p:ph type="tbl" sz="quarter" idx="11" hasCustomPrompt="1"/>
          </p:nvPr>
        </p:nvSpPr>
        <p:spPr>
          <a:xfrm>
            <a:off x="6543848" y="447675"/>
            <a:ext cx="5199035" cy="6019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Click here to add table</a:t>
            </a:r>
          </a:p>
        </p:txBody>
      </p:sp>
    </p:spTree>
    <p:extLst>
      <p:ext uri="{BB962C8B-B14F-4D97-AF65-F5344CB8AC3E}">
        <p14:creationId xmlns:p14="http://schemas.microsoft.com/office/powerpoint/2010/main" val="15176492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013D-42FD-BE34-ED1F-96C58DCCF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E550E4-B52B-F3B9-D03E-E9E3A1AABF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512" y="5793355"/>
            <a:ext cx="1815638" cy="76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563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6">
            <a:extLst>
              <a:ext uri="{FF2B5EF4-FFF2-40B4-BE49-F238E27FC236}">
                <a16:creationId xmlns:a16="http://schemas.microsoft.com/office/drawing/2014/main" id="{7B868EE6-13E6-4D6A-97D0-B68BE5BBAC9B}"/>
              </a:ext>
            </a:extLst>
          </p:cNvPr>
          <p:cNvSpPr txBox="1">
            <a:spLocks/>
          </p:cNvSpPr>
          <p:nvPr userDrawn="1"/>
        </p:nvSpPr>
        <p:spPr>
          <a:xfrm>
            <a:off x="1518443" y="3318505"/>
            <a:ext cx="9155084" cy="844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5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0" cap="none" baseline="0">
                <a:latin typeface="+mj-lt"/>
              </a:rPr>
              <a:t>Thank You</a:t>
            </a:r>
            <a:endParaRPr lang="en-GB" sz="4400" b="0" cap="none" baseline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378FF1-DDDE-4EDB-9841-0702E3F11EF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972996" y="4737889"/>
            <a:ext cx="6246009" cy="43045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email@email.com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4A433-AE5E-487F-9115-EA2DD5F5CC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9195" y="5293864"/>
            <a:ext cx="6253610" cy="43045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here to add your contact number</a:t>
            </a:r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C9692-260F-FA93-C1CE-055A425E46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1797" y="1214970"/>
            <a:ext cx="4228407" cy="1786757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502AE18-38F0-36A2-0A2D-22E0A3EA0D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69195" y="4181911"/>
            <a:ext cx="6253610" cy="430459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here to add your name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891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0F9B4A-0E7B-D991-08B7-463F10F4BE97}"/>
              </a:ext>
            </a:extLst>
          </p:cNvPr>
          <p:cNvSpPr/>
          <p:nvPr userDrawn="1"/>
        </p:nvSpPr>
        <p:spPr>
          <a:xfrm>
            <a:off x="0" y="430877"/>
            <a:ext cx="12192000" cy="59962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31C61A5-8BD8-4DD6-ADA6-2698C479D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1836" y="2935460"/>
            <a:ext cx="7187411" cy="9870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your title here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1A14A-CFAF-ABDF-D204-23D6C2095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r="936"/>
          <a:stretch/>
        </p:blipFill>
        <p:spPr>
          <a:xfrm>
            <a:off x="871941" y="1844097"/>
            <a:ext cx="2517370" cy="316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91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13E4BE-D0E5-B9FC-A232-DA52C5761A4A}"/>
              </a:ext>
            </a:extLst>
          </p:cNvPr>
          <p:cNvSpPr/>
          <p:nvPr userDrawn="1"/>
        </p:nvSpPr>
        <p:spPr>
          <a:xfrm>
            <a:off x="0" y="430877"/>
            <a:ext cx="5648150" cy="59962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0877"/>
            <a:ext cx="5648150" cy="131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021773"/>
            <a:ext cx="5648150" cy="440535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7A850-211B-34CD-0C47-47E7C216C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43" y="2702141"/>
            <a:ext cx="3440264" cy="14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13E4BE-D0E5-B9FC-A232-DA52C5761A4A}"/>
              </a:ext>
            </a:extLst>
          </p:cNvPr>
          <p:cNvSpPr/>
          <p:nvPr userDrawn="1"/>
        </p:nvSpPr>
        <p:spPr>
          <a:xfrm>
            <a:off x="0" y="430877"/>
            <a:ext cx="5648150" cy="59962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0877"/>
            <a:ext cx="5648150" cy="131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021773"/>
            <a:ext cx="5648150" cy="440535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7A850-211B-34CD-0C47-47E7C216C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43" y="2702141"/>
            <a:ext cx="3440264" cy="14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9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13E4BE-D0E5-B9FC-A232-DA52C5761A4A}"/>
              </a:ext>
            </a:extLst>
          </p:cNvPr>
          <p:cNvSpPr/>
          <p:nvPr userDrawn="1"/>
        </p:nvSpPr>
        <p:spPr>
          <a:xfrm>
            <a:off x="0" y="430877"/>
            <a:ext cx="5648150" cy="599624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0877"/>
            <a:ext cx="5648150" cy="131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021773"/>
            <a:ext cx="5648150" cy="440535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7A850-211B-34CD-0C47-47E7C216C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43" y="2702141"/>
            <a:ext cx="3440264" cy="14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13E4BE-D0E5-B9FC-A232-DA52C5761A4A}"/>
              </a:ext>
            </a:extLst>
          </p:cNvPr>
          <p:cNvSpPr/>
          <p:nvPr userDrawn="1"/>
        </p:nvSpPr>
        <p:spPr>
          <a:xfrm>
            <a:off x="0" y="430877"/>
            <a:ext cx="5648150" cy="59962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70F70-8385-92C1-F8DC-DBBF44EF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0877"/>
            <a:ext cx="5648150" cy="13125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B944E-646C-F272-474D-D6B6AA8708F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021773"/>
            <a:ext cx="5648150" cy="440535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/>
            </a:lvl1pPr>
          </a:lstStyle>
          <a:p>
            <a:pPr lvl="0"/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Items Go Here</a:t>
            </a:r>
          </a:p>
          <a:p>
            <a:pPr lvl="0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9F7A850-211B-34CD-0C47-47E7C216C2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3943" y="2702141"/>
            <a:ext cx="3440264" cy="14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0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7B28A8-3CC2-3B89-7DBF-240E5BF2B8E4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47849" y="1282890"/>
            <a:ext cx="11296301" cy="4894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EFD7B-6CDE-F3EB-3D97-849895D2A2A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447849" y="6356350"/>
            <a:ext cx="31335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4C6B8A4-2888-420B-A0D4-62A9C960C177}" type="datetimeFigureOut">
              <a:rPr lang="en-GB" smtClean="0"/>
              <a:pPr/>
              <a:t>05/02/2025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D3861-B774-7BD0-E1D4-E54FB320696E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1A9D9-38B4-1C01-121E-58865670F7D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31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02BCC3B-A0DF-4E91-BBC4-A53B625B13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AE22BB15-D155-A450-A9FF-4604869F8DC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47849" y="365126"/>
            <a:ext cx="11296301" cy="699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7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4" r:id="rId2"/>
    <p:sldLayoutId id="2147483712" r:id="rId3"/>
    <p:sldLayoutId id="2147483713" r:id="rId4"/>
    <p:sldLayoutId id="2147483741" r:id="rId5"/>
    <p:sldLayoutId id="2147483680" r:id="rId6"/>
    <p:sldLayoutId id="2147483714" r:id="rId7"/>
    <p:sldLayoutId id="2147483715" r:id="rId8"/>
    <p:sldLayoutId id="2147483742" r:id="rId9"/>
    <p:sldLayoutId id="2147483710" r:id="rId10"/>
    <p:sldLayoutId id="2147483682" r:id="rId11"/>
    <p:sldLayoutId id="2147483709" r:id="rId12"/>
    <p:sldLayoutId id="2147483732" r:id="rId13"/>
    <p:sldLayoutId id="2147483708" r:id="rId14"/>
    <p:sldLayoutId id="2147483716" r:id="rId15"/>
    <p:sldLayoutId id="2147483717" r:id="rId16"/>
    <p:sldLayoutId id="2147483718" r:id="rId17"/>
    <p:sldLayoutId id="2147483739" r:id="rId18"/>
    <p:sldLayoutId id="2147483733" r:id="rId19"/>
    <p:sldLayoutId id="2147483735" r:id="rId20"/>
    <p:sldLayoutId id="2147483736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40" r:id="rId27"/>
    <p:sldLayoutId id="2147483734" r:id="rId28"/>
    <p:sldLayoutId id="2147483737" r:id="rId29"/>
    <p:sldLayoutId id="2147483738" r:id="rId30"/>
    <p:sldLayoutId id="2147483730" r:id="rId31"/>
    <p:sldLayoutId id="2147483731" r:id="rId32"/>
    <p:sldLayoutId id="2147483743" r:id="rId33"/>
    <p:sldLayoutId id="2147483744" r:id="rId34"/>
    <p:sldLayoutId id="2147483745" r:id="rId35"/>
    <p:sldLayoutId id="2147483746" r:id="rId36"/>
    <p:sldLayoutId id="2147483747" r:id="rId37"/>
    <p:sldLayoutId id="2147483748" r:id="rId38"/>
    <p:sldLayoutId id="2147483749" r:id="rId39"/>
    <p:sldLayoutId id="2147483750" r:id="rId40"/>
    <p:sldLayoutId id="2147483751" r:id="rId41"/>
    <p:sldLayoutId id="2147483684" r:id="rId42"/>
    <p:sldLayoutId id="2147483707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E9ED5BA-308C-4FB9-A824-750B32B666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ea typeface="Tahoma"/>
                <a:cs typeface="Tahoma"/>
              </a:rPr>
              <a:t>Encouraging and enabling safer journeys to school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48B73E-450F-4B74-9CCA-58686C46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a typeface="Tahoma Bold"/>
                <a:cs typeface="Tahoma Bold"/>
              </a:rPr>
              <a:t>Digitisation and the new rider journey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590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8F71FA54-C752-5C20-A62C-FA1CD31E6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97" y="1148095"/>
            <a:ext cx="4078633" cy="4223441"/>
          </a:xfrm>
          <a:prstGeom prst="rect">
            <a:avLst/>
          </a:prstGeom>
        </p:spPr>
      </p:pic>
      <p:pic>
        <p:nvPicPr>
          <p:cNvPr id="6" name="Picture 5" descr="A screenshot of a game&#10;&#10;Description automatically generated">
            <a:extLst>
              <a:ext uri="{FF2B5EF4-FFF2-40B4-BE49-F238E27FC236}">
                <a16:creationId xmlns:a16="http://schemas.microsoft.com/office/drawing/2014/main" id="{5E5951DF-0102-BA99-EBE3-15DD2ECACB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28" b="4561"/>
          <a:stretch/>
        </p:blipFill>
        <p:spPr>
          <a:xfrm>
            <a:off x="2760869" y="184234"/>
            <a:ext cx="9055662" cy="2647041"/>
          </a:xfrm>
          <a:prstGeom prst="rect">
            <a:avLst/>
          </a:prstGeo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7526EAE7-D821-63BA-4254-644FFAEB3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759" y="3047999"/>
            <a:ext cx="5636831" cy="325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8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keability Club games - Increasing children's cycle confidence &amp; ability (EXT.)">
            <a:hlinkClick r:id="" action="ppaction://media"/>
            <a:extLst>
              <a:ext uri="{FF2B5EF4-FFF2-40B4-BE49-F238E27FC236}">
                <a16:creationId xmlns:a16="http://schemas.microsoft.com/office/drawing/2014/main" id="{A4B5E49D-8CD4-36DF-07AF-22DD42306B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256" y="182819"/>
            <a:ext cx="11562202" cy="65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5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video game of a car driving down a road with buildings and people&#10;&#10;Description automatically generated">
            <a:extLst>
              <a:ext uri="{FF2B5EF4-FFF2-40B4-BE49-F238E27FC236}">
                <a16:creationId xmlns:a16="http://schemas.microsoft.com/office/drawing/2014/main" id="{BBF9A4FD-0E49-1461-6D5A-CBB66E5DA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450" y="752959"/>
            <a:ext cx="4648752" cy="2900431"/>
          </a:xfrm>
          <a:prstGeom prst="rect">
            <a:avLst/>
          </a:prstGeom>
        </p:spPr>
      </p:pic>
      <p:pic>
        <p:nvPicPr>
          <p:cNvPr id="3" name="Picture 2" descr="A road with cars and trees&#10;&#10;Description automatically generated">
            <a:extLst>
              <a:ext uri="{FF2B5EF4-FFF2-40B4-BE49-F238E27FC236}">
                <a16:creationId xmlns:a16="http://schemas.microsoft.com/office/drawing/2014/main" id="{B41E84C9-C1CB-B754-690A-9026501DB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38" y="2853635"/>
            <a:ext cx="3722618" cy="3094382"/>
          </a:xfrm>
          <a:prstGeom prst="rect">
            <a:avLst/>
          </a:prstGeom>
        </p:spPr>
      </p:pic>
      <p:pic>
        <p:nvPicPr>
          <p:cNvPr id="4" name="Picture 3" descr="A person riding a bicycle on a road&#10;&#10;Description automatically generated">
            <a:extLst>
              <a:ext uri="{FF2B5EF4-FFF2-40B4-BE49-F238E27FC236}">
                <a16:creationId xmlns:a16="http://schemas.microsoft.com/office/drawing/2014/main" id="{EE1A98E3-4C85-4157-D242-FF9AADA5F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53" y="530639"/>
            <a:ext cx="3676650" cy="3124200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19D27AAC-C1E1-6A4D-267E-62B1B3221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685" y="331995"/>
            <a:ext cx="4394890" cy="3090793"/>
          </a:xfrm>
          <a:prstGeom prst="rect">
            <a:avLst/>
          </a:prstGeom>
        </p:spPr>
      </p:pic>
      <p:pic>
        <p:nvPicPr>
          <p:cNvPr id="9" name="Picture 8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780AAE02-4A00-2521-874E-42722CF36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0154" y="3325260"/>
            <a:ext cx="48101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601A3-CB79-BAD5-5409-F947C45F7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Measuring Impact</a:t>
            </a:r>
          </a:p>
        </p:txBody>
      </p:sp>
    </p:spTree>
    <p:extLst>
      <p:ext uri="{BB962C8B-B14F-4D97-AF65-F5344CB8AC3E}">
        <p14:creationId xmlns:p14="http://schemas.microsoft.com/office/powerpoint/2010/main" val="181944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756538-7240-DE73-224A-DAFBDF821D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1860509"/>
              </p:ext>
            </p:extLst>
          </p:nvPr>
        </p:nvGraphicFramePr>
        <p:xfrm>
          <a:off x="218799" y="359811"/>
          <a:ext cx="5882308" cy="5059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9033ABD-AA20-F524-17BF-2215F240B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3834734"/>
              </p:ext>
            </p:extLst>
          </p:nvPr>
        </p:nvGraphicFramePr>
        <p:xfrm>
          <a:off x="6097518" y="358223"/>
          <a:ext cx="5764695" cy="5051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9110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7BE5A-87A1-F750-DBE8-9D39C8A2B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 Bold"/>
                <a:cs typeface="Tahoma Bold"/>
              </a:rPr>
              <a:t>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391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EAA45-35D1-1BDD-7E4A-BE2EC51D2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 Bold"/>
                <a:cs typeface="Tahoma Bold"/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C5D32-082C-1D1E-57F6-87DB7AD62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Tahoma"/>
                <a:cs typeface="Tahoma"/>
              </a:rPr>
              <a:t>Us: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Review and amend emails, based on feedback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Update documentation to include template email content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Review response rates, and amend approach as required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Continue to gather data and build evidence case for </a:t>
            </a:r>
            <a:r>
              <a:rPr lang="en-US" dirty="0" err="1">
                <a:ea typeface="Tahoma"/>
                <a:cs typeface="Tahoma"/>
              </a:rPr>
              <a:t>Bikeability</a:t>
            </a:r>
            <a:endParaRPr lang="en-US" dirty="0">
              <a:ea typeface="Tahoma"/>
              <a:cs typeface="Tahoma"/>
            </a:endParaRPr>
          </a:p>
          <a:p>
            <a:endParaRPr lang="en-US" dirty="0">
              <a:ea typeface="Tahoma"/>
              <a:cs typeface="Tahoma"/>
            </a:endParaRPr>
          </a:p>
          <a:p>
            <a:endParaRPr lang="en-US" dirty="0">
              <a:ea typeface="Tahoma"/>
              <a:cs typeface="Tahoma"/>
            </a:endParaRPr>
          </a:p>
          <a:p>
            <a:r>
              <a:rPr lang="en-US" dirty="0">
                <a:ea typeface="Tahoma"/>
                <a:cs typeface="Tahoma"/>
              </a:rPr>
              <a:t>You: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Purchase new award materials</a:t>
            </a: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Start using </a:t>
            </a:r>
            <a:r>
              <a:rPr lang="en-US" dirty="0" err="1">
                <a:ea typeface="Tahoma"/>
                <a:cs typeface="Tahoma"/>
              </a:rPr>
              <a:t>digitisation</a:t>
            </a:r>
            <a:endParaRPr lang="en-US" dirty="0">
              <a:ea typeface="Tahoma"/>
              <a:cs typeface="Tahoma"/>
            </a:endParaRPr>
          </a:p>
          <a:p>
            <a:pPr marL="457200" indent="-457200">
              <a:buAutoNum type="arabicPeriod"/>
            </a:pPr>
            <a:r>
              <a:rPr lang="en-US" dirty="0">
                <a:ea typeface="Tahoma"/>
                <a:cs typeface="Tahoma"/>
              </a:rPr>
              <a:t>Help promote </a:t>
            </a:r>
            <a:r>
              <a:rPr lang="en-US" err="1">
                <a:ea typeface="Tahoma"/>
                <a:cs typeface="Tahoma"/>
              </a:rPr>
              <a:t>Bikeability</a:t>
            </a:r>
            <a:r>
              <a:rPr lang="en-US" dirty="0">
                <a:ea typeface="Tahoma"/>
                <a:cs typeface="Tahoma"/>
              </a:rPr>
              <a:t> Club to children who have gone through </a:t>
            </a:r>
            <a:r>
              <a:rPr lang="en-US" err="1">
                <a:ea typeface="Tahoma"/>
                <a:cs typeface="Tahoma"/>
              </a:rPr>
              <a:t>digitised</a:t>
            </a:r>
            <a:r>
              <a:rPr lang="en-US" dirty="0">
                <a:ea typeface="Tahoma"/>
                <a:cs typeface="Tahoma"/>
              </a:rPr>
              <a:t> route</a:t>
            </a:r>
          </a:p>
          <a:p>
            <a:endParaRPr lang="en-US" dirty="0">
              <a:ea typeface="Tahoma"/>
              <a:cs typeface="Tahoma"/>
            </a:endParaRPr>
          </a:p>
          <a:p>
            <a:endParaRPr lang="en-US" dirty="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719683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6F1ED-DC2A-14C7-7BB3-BD6EFDC760F0}"/>
              </a:ext>
            </a:extLst>
          </p:cNvPr>
          <p:cNvSpPr txBox="1">
            <a:spLocks/>
          </p:cNvSpPr>
          <p:nvPr/>
        </p:nvSpPr>
        <p:spPr>
          <a:xfrm>
            <a:off x="3514210" y="4643036"/>
            <a:ext cx="5723603" cy="1649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ea typeface="Tahoma"/>
                <a:cs typeface="Tahoma"/>
              </a:rPr>
              <a:t>For any </a:t>
            </a:r>
            <a:r>
              <a:rPr lang="en-US" err="1">
                <a:ea typeface="Tahoma"/>
                <a:cs typeface="Tahoma"/>
              </a:rPr>
              <a:t>digitisation</a:t>
            </a:r>
            <a:r>
              <a:rPr lang="en-US">
                <a:ea typeface="Tahoma"/>
                <a:cs typeface="Tahoma"/>
              </a:rPr>
              <a:t> queries, please contact</a:t>
            </a:r>
            <a:endParaRPr lang="en-US" dirty="0"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en-US" dirty="0">
                <a:ea typeface="+mn-lt"/>
                <a:cs typeface="+mn-lt"/>
              </a:rPr>
              <a:t>system-admin@bikeabilitytrust.org</a:t>
            </a:r>
            <a:endParaRPr lang="en-US" dirty="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55115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3B6A-82A6-2B46-3A06-42CD09D5C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 Bold"/>
                <a:cs typeface="Tahoma Bold"/>
              </a:rPr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4BF8C-B817-F749-E7A2-9D3A07E52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tx1"/>
                </a:solidFill>
                <a:ea typeface="Tahoma"/>
                <a:cs typeface="Tahoma"/>
              </a:rPr>
              <a:t>Jessica Nelson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ea typeface="Tahoma"/>
                <a:cs typeface="Tahoma"/>
              </a:rPr>
              <a:t>Head of Promotion and Communications</a:t>
            </a:r>
          </a:p>
          <a:p>
            <a:endParaRPr lang="en-US" sz="1800">
              <a:solidFill>
                <a:schemeClr val="tx1"/>
              </a:solidFill>
              <a:ea typeface="Tahoma"/>
              <a:cs typeface="Tahoma"/>
            </a:endParaRPr>
          </a:p>
          <a:p>
            <a:endParaRPr lang="en-GB" sz="1800" dirty="0">
              <a:solidFill>
                <a:schemeClr val="tx1"/>
              </a:solidFill>
              <a:ea typeface="Tahoma"/>
              <a:cs typeface="Tahoma"/>
            </a:endParaRPr>
          </a:p>
        </p:txBody>
      </p:sp>
      <p:pic>
        <p:nvPicPr>
          <p:cNvPr id="10" name="Picture Placeholder 9" descr="A group of people riding bikes&#10;&#10;Description automatically generated">
            <a:extLst>
              <a:ext uri="{FF2B5EF4-FFF2-40B4-BE49-F238E27FC236}">
                <a16:creationId xmlns:a16="http://schemas.microsoft.com/office/drawing/2014/main" id="{B9E2F8B6-2A71-41D3-74B3-4C0323CF27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6720" b="6720"/>
          <a:stretch/>
        </p:blipFill>
        <p:spPr/>
      </p:pic>
      <p:pic>
        <p:nvPicPr>
          <p:cNvPr id="9" name="Picture Placeholder 8" descr="A child with down syndrome riding a bike with a person on it&#10;&#10;Description automatically generated">
            <a:extLst>
              <a:ext uri="{FF2B5EF4-FFF2-40B4-BE49-F238E27FC236}">
                <a16:creationId xmlns:a16="http://schemas.microsoft.com/office/drawing/2014/main" id="{8A06BA4E-786B-99F2-8948-A26D81F92F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1" b="13218"/>
          <a:stretch/>
        </p:blipFill>
        <p:spPr>
          <a:xfrm>
            <a:off x="6413976" y="0"/>
            <a:ext cx="5767005" cy="3342576"/>
          </a:xfrm>
        </p:spPr>
      </p:pic>
    </p:spTree>
    <p:extLst>
      <p:ext uri="{BB962C8B-B14F-4D97-AF65-F5344CB8AC3E}">
        <p14:creationId xmlns:p14="http://schemas.microsoft.com/office/powerpoint/2010/main" val="1838346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24DE-12EC-C005-9A3E-899D65DB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546" y="1146138"/>
            <a:ext cx="9300211" cy="4940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ea typeface="+mj-lt"/>
                <a:cs typeface="+mj-lt"/>
              </a:rPr>
              <a:t>What are the 3 phases of the new rider journey?</a:t>
            </a:r>
          </a:p>
          <a:p>
            <a:endParaRPr lang="en-US" dirty="0">
              <a:ea typeface="Tahoma Bold"/>
              <a:cs typeface="Tahoma Bold"/>
            </a:endParaRPr>
          </a:p>
        </p:txBody>
      </p:sp>
      <p:pic>
        <p:nvPicPr>
          <p:cNvPr id="13" name="Graphic 12" descr="Open envelope with solid fill">
            <a:extLst>
              <a:ext uri="{FF2B5EF4-FFF2-40B4-BE49-F238E27FC236}">
                <a16:creationId xmlns:a16="http://schemas.microsoft.com/office/drawing/2014/main" id="{EE423F90-CD98-3116-E7AF-F41DFB868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9402" y="2347511"/>
            <a:ext cx="3035147" cy="3016785"/>
          </a:xfrm>
          <a:prstGeom prst="rect">
            <a:avLst/>
          </a:prstGeom>
        </p:spPr>
      </p:pic>
      <p:pic>
        <p:nvPicPr>
          <p:cNvPr id="18" name="Graphic 17" descr="Podium with solid fill">
            <a:extLst>
              <a:ext uri="{FF2B5EF4-FFF2-40B4-BE49-F238E27FC236}">
                <a16:creationId xmlns:a16="http://schemas.microsoft.com/office/drawing/2014/main" id="{E8D50A3E-CE87-A966-08C1-B80660F84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63667" y="2274066"/>
            <a:ext cx="3255484" cy="3301387"/>
          </a:xfrm>
          <a:prstGeom prst="rect">
            <a:avLst/>
          </a:prstGeom>
        </p:spPr>
      </p:pic>
      <p:pic>
        <p:nvPicPr>
          <p:cNvPr id="19" name="Graphic 18" descr="Business Growth with solid fill">
            <a:extLst>
              <a:ext uri="{FF2B5EF4-FFF2-40B4-BE49-F238E27FC236}">
                <a16:creationId xmlns:a16="http://schemas.microsoft.com/office/drawing/2014/main" id="{4100F972-1093-6F45-DC71-80E477590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12366" y="2521945"/>
            <a:ext cx="3090230" cy="30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B6B0-4CF7-4DA3-A5DD-A7ADC13A3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836" y="2935460"/>
            <a:ext cx="7077243" cy="1473657"/>
          </a:xfrm>
        </p:spPr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GB" dirty="0">
                <a:ea typeface="Tahoma Bold"/>
                <a:cs typeface="Tahoma Bold"/>
              </a:rPr>
              <a:t>Consistent pre-course information</a:t>
            </a:r>
          </a:p>
        </p:txBody>
      </p:sp>
    </p:spTree>
    <p:extLst>
      <p:ext uri="{BB962C8B-B14F-4D97-AF65-F5344CB8AC3E}">
        <p14:creationId xmlns:p14="http://schemas.microsoft.com/office/powerpoint/2010/main" val="356278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3E1F3-E356-4227-B0ED-944B114F8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49" y="365126"/>
            <a:ext cx="5650157" cy="699400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Original</a:t>
            </a:r>
            <a:endParaRPr lang="en-US" dirty="0">
              <a:ea typeface="Tahoma Bold"/>
              <a:cs typeface="Tahoma Bold"/>
            </a:endParaRPr>
          </a:p>
        </p:txBody>
      </p:sp>
      <p:pic>
        <p:nvPicPr>
          <p:cNvPr id="3" name="Picture 2" descr="A diagram of a bikeability training&#10;&#10;Description automatically generated">
            <a:extLst>
              <a:ext uri="{FF2B5EF4-FFF2-40B4-BE49-F238E27FC236}">
                <a16:creationId xmlns:a16="http://schemas.microsoft.com/office/drawing/2014/main" id="{2506A9E9-606D-5828-5D8C-9E63CB396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626" y="1515030"/>
            <a:ext cx="2570602" cy="4042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1D634-547E-C4ED-0857-CE6EF25AAD78}"/>
              </a:ext>
            </a:extLst>
          </p:cNvPr>
          <p:cNvSpPr txBox="1"/>
          <p:nvPr/>
        </p:nvSpPr>
        <p:spPr>
          <a:xfrm>
            <a:off x="6468738" y="391099"/>
            <a:ext cx="528626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dirty="0">
                <a:latin typeface="Tahoma Bold"/>
                <a:ea typeface="Tahoma Bold"/>
                <a:cs typeface="Tahoma Bold"/>
              </a:rPr>
              <a:t>Digitisation</a:t>
            </a:r>
            <a:endParaRPr lang="en-US" sz="3600" dirty="0">
              <a:latin typeface="Tahoma Bold"/>
              <a:ea typeface="Tahoma Bold"/>
              <a:cs typeface="Tahoma Bold"/>
            </a:endParaRPr>
          </a:p>
        </p:txBody>
      </p:sp>
      <p:pic>
        <p:nvPicPr>
          <p:cNvPr id="5" name="Picture 4" descr="A diagram of a bike&#10;&#10;Description automatically generated">
            <a:extLst>
              <a:ext uri="{FF2B5EF4-FFF2-40B4-BE49-F238E27FC236}">
                <a16:creationId xmlns:a16="http://schemas.microsoft.com/office/drawing/2014/main" id="{A8C1FB16-9423-E354-833A-2972AA064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547" y="1037510"/>
            <a:ext cx="3824605" cy="470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59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C27EB-4246-DF50-C120-8FB671FE8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B6B02-B62C-4B6B-D48E-D5D83AA29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 Bold"/>
                <a:cs typeface="Tahoma Bold"/>
              </a:rPr>
              <a:t>Pre-Course Communications Journey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F0218-AE71-DC54-A912-83E45D6177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1" t="-67" r="-88" b="1509"/>
          <a:stretch/>
        </p:blipFill>
        <p:spPr>
          <a:xfrm>
            <a:off x="610768" y="1066483"/>
            <a:ext cx="11576474" cy="465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6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3E1F3-E356-4227-B0ED-944B114F8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Pre-Course Information</a:t>
            </a:r>
            <a:endParaRPr lang="en-US" dirty="0"/>
          </a:p>
        </p:txBody>
      </p:sp>
      <p:pic>
        <p:nvPicPr>
          <p:cNvPr id="4" name="Picture 3" descr="A child with a helmet on a bicycle&#10;&#10;Description automatically generated">
            <a:extLst>
              <a:ext uri="{FF2B5EF4-FFF2-40B4-BE49-F238E27FC236}">
                <a16:creationId xmlns:a16="http://schemas.microsoft.com/office/drawing/2014/main" id="{D50344CD-FB4E-DE00-7891-7C56A6D59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049" y="1415897"/>
            <a:ext cx="5409397" cy="3080591"/>
          </a:xfrm>
          <a:prstGeom prst="rect">
            <a:avLst/>
          </a:prstGeom>
        </p:spPr>
      </p:pic>
      <p:pic>
        <p:nvPicPr>
          <p:cNvPr id="6" name="Picture 5" descr="A group of people riding bicycles&#10;&#10;AI-generated content may be incorrect.">
            <a:extLst>
              <a:ext uri="{FF2B5EF4-FFF2-40B4-BE49-F238E27FC236}">
                <a16:creationId xmlns:a16="http://schemas.microsoft.com/office/drawing/2014/main" id="{9D7C9C5E-0EF8-494A-07A7-65DB5F117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12" y="466151"/>
            <a:ext cx="5247472" cy="49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99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BB6B0-4CF7-4DA3-A5DD-A7ADC13A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2. Digital post-course feedback and ongoing engagement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8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8860-92F5-94B9-D05E-413215D8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 Bold"/>
                <a:cs typeface="Tahoma Bold"/>
              </a:rPr>
              <a:t>Post-Course Communications Journey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0870F-4C33-770A-93EC-5743635B7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7532"/>
            <a:ext cx="12192000" cy="28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8428"/>
      </p:ext>
    </p:extLst>
  </p:cSld>
  <p:clrMapOvr>
    <a:masterClrMapping/>
  </p:clrMapOvr>
</p:sld>
</file>

<file path=ppt/theme/theme1.xml><?xml version="1.0" encoding="utf-8"?>
<a:theme xmlns:a="http://schemas.openxmlformats.org/drawingml/2006/main" name="The Bikeability Trust">
  <a:themeElements>
    <a:clrScheme name="The Bikeability Trust">
      <a:dk1>
        <a:sysClr val="windowText" lastClr="000000"/>
      </a:dk1>
      <a:lt1>
        <a:sysClr val="window" lastClr="FFFFFF"/>
      </a:lt1>
      <a:dk2>
        <a:srgbClr val="3C3C3B"/>
      </a:dk2>
      <a:lt2>
        <a:srgbClr val="D7F7FA"/>
      </a:lt2>
      <a:accent1>
        <a:srgbClr val="FFCECD"/>
      </a:accent1>
      <a:accent2>
        <a:srgbClr val="FFE6C2"/>
      </a:accent2>
      <a:accent3>
        <a:srgbClr val="D7F6CF"/>
      </a:accent3>
      <a:accent4>
        <a:srgbClr val="D7F7FA"/>
      </a:accent4>
      <a:accent5>
        <a:srgbClr val="CECECE"/>
      </a:accent5>
      <a:accent6>
        <a:srgbClr val="FFCECD"/>
      </a:accent6>
      <a:hlink>
        <a:srgbClr val="76DBE8"/>
      </a:hlink>
      <a:folHlink>
        <a:srgbClr val="FF9E1B"/>
      </a:folHlink>
    </a:clrScheme>
    <a:fontScheme name="The Bikeability Trust">
      <a:majorFont>
        <a:latin typeface="Tahoma Bol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54507d-80b7-4732-aa91-1bd259b279a1">
      <Terms xmlns="http://schemas.microsoft.com/office/infopath/2007/PartnerControls"/>
    </lcf76f155ced4ddcb4097134ff3c332f>
    <TaxCatchAll xmlns="5478f610-55f3-467b-bec7-79e756b45d50" xsi:nil="true"/>
    <Thumbnail xmlns="c754507d-80b7-4732-aa91-1bd259b279a1" xsi:nil="true"/>
    <SharedWithUsers xmlns="5478f610-55f3-467b-bec7-79e756b45d50">
      <UserInfo>
        <DisplayName>Kieron McNab</DisplayName>
        <AccountId>3425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21" ma:contentTypeDescription="Create a new document." ma:contentTypeScope="" ma:versionID="1c93a8b094b438596034c229f63ace6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e99cca494078d08433fb640da117849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Thumbnai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ed9410b-0085-4582-863b-bbeba6af09e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4" nillable="true" ma:displayName="Thumbnail" ma:format="Thumbnail" ma:internalName="Thumbnail">
      <xsd:simpleType>
        <xsd:restriction base="dms:Unknown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ce2a29c-75f6-418c-8038-b8d6b6e79fd6}" ma:internalName="TaxCatchAll" ma:showField="CatchAllData" ma:web="5478f610-55f3-467b-bec7-79e756b45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50E27A-B29D-4B37-8498-3C7753896D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256056-A9F8-4BD3-8650-E2C27E4CC293}">
  <ds:schemaRefs>
    <ds:schemaRef ds:uri="5478f610-55f3-467b-bec7-79e756b45d50"/>
    <ds:schemaRef ds:uri="c754507d-80b7-4732-aa91-1bd259b279a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4B4C163-1B9D-4F78-A0CD-15EBF1506582}">
  <ds:schemaRefs>
    <ds:schemaRef ds:uri="5478f610-55f3-467b-bec7-79e756b45d50"/>
    <ds:schemaRef ds:uri="c754507d-80b7-4732-aa91-1bd259b279a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Widescreen</PresentationFormat>
  <Slides>17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 Bikeability Trust</vt:lpstr>
      <vt:lpstr>Digitisation and the new rider journey</vt:lpstr>
      <vt:lpstr>Introduction</vt:lpstr>
      <vt:lpstr>What are the 3 phases of the new rider journey? </vt:lpstr>
      <vt:lpstr>Consistent pre-course information</vt:lpstr>
      <vt:lpstr>Original</vt:lpstr>
      <vt:lpstr>Pre-Course Communications Journey</vt:lpstr>
      <vt:lpstr>Pre-Course Information</vt:lpstr>
      <vt:lpstr>2. Digital post-course feedback and ongoing engagement</vt:lpstr>
      <vt:lpstr>Post-Course Communications Journey</vt:lpstr>
      <vt:lpstr>PowerPoint Presentation</vt:lpstr>
      <vt:lpstr>PowerPoint Presentation</vt:lpstr>
      <vt:lpstr>PowerPoint Presentation</vt:lpstr>
      <vt:lpstr>3. Measuring Impact</vt:lpstr>
      <vt:lpstr>PowerPoint Presentation</vt:lpstr>
      <vt:lpstr>Next Steps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Samantha Tarbit</dc:creator>
  <cp:revision>475</cp:revision>
  <dcterms:created xsi:type="dcterms:W3CDTF">2022-04-11T08:39:52Z</dcterms:created>
  <dcterms:modified xsi:type="dcterms:W3CDTF">2025-02-05T16:03:50Z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  <property fmtid="{D5CDD505-2E9C-101B-9397-08002B2CF9AE}" pid="3" name="MediaServiceImageTags">
    <vt:lpwstr/>
  </property>
</Properties>
</file>